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67" r:id="rId3"/>
    <p:sldId id="261" r:id="rId4"/>
    <p:sldId id="265" r:id="rId5"/>
    <p:sldId id="266" r:id="rId6"/>
    <p:sldId id="264" r:id="rId7"/>
    <p:sldId id="263" r:id="rId8"/>
  </p:sldIdLst>
  <p:sldSz cx="12192000" cy="6858000"/>
  <p:notesSz cx="6858000" cy="9144000"/>
  <p:defaultTextStyle>
    <a:defPPr>
      <a:defRPr lang="lv-L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ADEB"/>
    <a:srgbClr val="D79929"/>
    <a:srgbClr val="CCCC00"/>
    <a:srgbClr val="B2A712"/>
    <a:srgbClr val="457399"/>
    <a:srgbClr val="E5CD1B"/>
    <a:srgbClr val="CCAF04"/>
    <a:srgbClr val="B0D060"/>
    <a:srgbClr val="E9B909"/>
    <a:srgbClr val="4567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Vidējs stils 2 - izcēlum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Vidējs stils 2 - izcēlums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81" autoAdjust="0"/>
    <p:restoredTop sz="94660"/>
  </p:normalViewPr>
  <p:slideViewPr>
    <p:cSldViewPr snapToGrid="0">
      <p:cViewPr varScale="1">
        <p:scale>
          <a:sx n="41" d="100"/>
          <a:sy n="41" d="100"/>
        </p:scale>
        <p:origin x="78" y="7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Virsraksta slaid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lv-LV" smtClean="0"/>
              <a:t>Rediģēt šablona virsraksta stilu</a:t>
            </a:r>
            <a:endParaRPr lang="lv-LV"/>
          </a:p>
        </p:txBody>
      </p:sp>
      <p:sp>
        <p:nvSpPr>
          <p:cNvPr id="3" name="Apakšvirsrakst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lv-LV" smtClean="0"/>
              <a:t>Noklikšķiniet, lai rediģētu šablona apakšvirsraksta stilu</a:t>
            </a:r>
            <a:endParaRPr lang="lv-LV"/>
          </a:p>
        </p:txBody>
      </p:sp>
      <p:sp>
        <p:nvSpPr>
          <p:cNvPr id="4" name="Datuma vietturi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1C13BA-C49B-44F1-B1BE-0C16804C514B}" type="datetimeFigureOut">
              <a:rPr lang="lv-LV" smtClean="0"/>
              <a:t>29.04.2021</a:t>
            </a:fld>
            <a:endParaRPr lang="lv-LV"/>
          </a:p>
        </p:txBody>
      </p:sp>
      <p:sp>
        <p:nvSpPr>
          <p:cNvPr id="5" name="Kājenes vietturi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aida numura vietturi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E7BC2D-E5C5-4FAA-A37F-A8895DA57B6D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8893322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Virsraksts un vertikāls te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smtClean="0"/>
              <a:t>Rediģēt šablona virsraksta stilu</a:t>
            </a:r>
            <a:endParaRPr lang="lv-LV"/>
          </a:p>
        </p:txBody>
      </p:sp>
      <p:sp>
        <p:nvSpPr>
          <p:cNvPr id="3" name="Vertikāls teksta vietturis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lv-LV" smtClean="0"/>
              <a:t>Rediģēt šablona teksta stilus</a:t>
            </a:r>
          </a:p>
          <a:p>
            <a:pPr lvl="1"/>
            <a:r>
              <a:rPr lang="lv-LV" smtClean="0"/>
              <a:t>Otrais līmenis</a:t>
            </a:r>
          </a:p>
          <a:p>
            <a:pPr lvl="2"/>
            <a:r>
              <a:rPr lang="lv-LV" smtClean="0"/>
              <a:t>Trešais līmenis</a:t>
            </a:r>
          </a:p>
          <a:p>
            <a:pPr lvl="3"/>
            <a:r>
              <a:rPr lang="lv-LV" smtClean="0"/>
              <a:t>Ceturtais līmenis</a:t>
            </a:r>
          </a:p>
          <a:p>
            <a:pPr lvl="4"/>
            <a:r>
              <a:rPr lang="lv-LV" smtClean="0"/>
              <a:t>Piektais līmenis</a:t>
            </a:r>
            <a:endParaRPr lang="lv-LV"/>
          </a:p>
        </p:txBody>
      </p:sp>
      <p:sp>
        <p:nvSpPr>
          <p:cNvPr id="4" name="Datuma vietturi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1C13BA-C49B-44F1-B1BE-0C16804C514B}" type="datetimeFigureOut">
              <a:rPr lang="lv-LV" smtClean="0"/>
              <a:t>29.04.2021</a:t>
            </a:fld>
            <a:endParaRPr lang="lv-LV"/>
          </a:p>
        </p:txBody>
      </p:sp>
      <p:sp>
        <p:nvSpPr>
          <p:cNvPr id="5" name="Kājenes vietturi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aida numura vietturi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E7BC2D-E5C5-4FAA-A37F-A8895DA57B6D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3738397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āls virsraksts un te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āls virsrakst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lv-LV" smtClean="0"/>
              <a:t>Rediģēt šablona virsraksta stilu</a:t>
            </a:r>
            <a:endParaRPr lang="lv-LV"/>
          </a:p>
        </p:txBody>
      </p:sp>
      <p:sp>
        <p:nvSpPr>
          <p:cNvPr id="3" name="Vertikāls teksta vietturis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lv-LV" smtClean="0"/>
              <a:t>Rediģēt šablona teksta stilus</a:t>
            </a:r>
          </a:p>
          <a:p>
            <a:pPr lvl="1"/>
            <a:r>
              <a:rPr lang="lv-LV" smtClean="0"/>
              <a:t>Otrais līmenis</a:t>
            </a:r>
          </a:p>
          <a:p>
            <a:pPr lvl="2"/>
            <a:r>
              <a:rPr lang="lv-LV" smtClean="0"/>
              <a:t>Trešais līmenis</a:t>
            </a:r>
          </a:p>
          <a:p>
            <a:pPr lvl="3"/>
            <a:r>
              <a:rPr lang="lv-LV" smtClean="0"/>
              <a:t>Ceturtais līmenis</a:t>
            </a:r>
          </a:p>
          <a:p>
            <a:pPr lvl="4"/>
            <a:r>
              <a:rPr lang="lv-LV" smtClean="0"/>
              <a:t>Piektais līmenis</a:t>
            </a:r>
            <a:endParaRPr lang="lv-LV"/>
          </a:p>
        </p:txBody>
      </p:sp>
      <p:sp>
        <p:nvSpPr>
          <p:cNvPr id="4" name="Datuma vietturi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1C13BA-C49B-44F1-B1BE-0C16804C514B}" type="datetimeFigureOut">
              <a:rPr lang="lv-LV" smtClean="0"/>
              <a:t>29.04.2021</a:t>
            </a:fld>
            <a:endParaRPr lang="lv-LV"/>
          </a:p>
        </p:txBody>
      </p:sp>
      <p:sp>
        <p:nvSpPr>
          <p:cNvPr id="5" name="Kājenes vietturi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aida numura vietturi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E7BC2D-E5C5-4FAA-A37F-A8895DA57B6D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7084993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Virsraksts un satu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smtClean="0"/>
              <a:t>Rediģēt šablona virsraksta stilu</a:t>
            </a:r>
            <a:endParaRPr lang="lv-LV"/>
          </a:p>
        </p:txBody>
      </p:sp>
      <p:sp>
        <p:nvSpPr>
          <p:cNvPr id="3" name="Satura vietturis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lv-LV" smtClean="0"/>
              <a:t>Rediģēt šablona teksta stilus</a:t>
            </a:r>
          </a:p>
          <a:p>
            <a:pPr lvl="1"/>
            <a:r>
              <a:rPr lang="lv-LV" smtClean="0"/>
              <a:t>Otrais līmenis</a:t>
            </a:r>
          </a:p>
          <a:p>
            <a:pPr lvl="2"/>
            <a:r>
              <a:rPr lang="lv-LV" smtClean="0"/>
              <a:t>Trešais līmenis</a:t>
            </a:r>
          </a:p>
          <a:p>
            <a:pPr lvl="3"/>
            <a:r>
              <a:rPr lang="lv-LV" smtClean="0"/>
              <a:t>Ceturtais līmenis</a:t>
            </a:r>
          </a:p>
          <a:p>
            <a:pPr lvl="4"/>
            <a:r>
              <a:rPr lang="lv-LV" smtClean="0"/>
              <a:t>Piektais līmenis</a:t>
            </a:r>
            <a:endParaRPr lang="lv-LV"/>
          </a:p>
        </p:txBody>
      </p:sp>
      <p:sp>
        <p:nvSpPr>
          <p:cNvPr id="4" name="Datuma vietturi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1C13BA-C49B-44F1-B1BE-0C16804C514B}" type="datetimeFigureOut">
              <a:rPr lang="lv-LV" smtClean="0"/>
              <a:t>29.04.2021</a:t>
            </a:fld>
            <a:endParaRPr lang="lv-LV"/>
          </a:p>
        </p:txBody>
      </p:sp>
      <p:sp>
        <p:nvSpPr>
          <p:cNvPr id="5" name="Kājenes vietturi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aida numura vietturi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E7BC2D-E5C5-4FAA-A37F-A8895DA57B6D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3280400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adaļas galve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lv-LV" smtClean="0"/>
              <a:t>Rediģēt šablona virsraksta stilu</a:t>
            </a:r>
            <a:endParaRPr lang="lv-LV"/>
          </a:p>
        </p:txBody>
      </p:sp>
      <p:sp>
        <p:nvSpPr>
          <p:cNvPr id="3" name="Teksta vietturis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lv-LV" smtClean="0"/>
              <a:t>Rediģēt šablona teksta stilus</a:t>
            </a:r>
          </a:p>
        </p:txBody>
      </p:sp>
      <p:sp>
        <p:nvSpPr>
          <p:cNvPr id="4" name="Datuma vietturi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1C13BA-C49B-44F1-B1BE-0C16804C514B}" type="datetimeFigureOut">
              <a:rPr lang="lv-LV" smtClean="0"/>
              <a:t>29.04.2021</a:t>
            </a:fld>
            <a:endParaRPr lang="lv-LV"/>
          </a:p>
        </p:txBody>
      </p:sp>
      <p:sp>
        <p:nvSpPr>
          <p:cNvPr id="5" name="Kājenes vietturi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aida numura vietturi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E7BC2D-E5C5-4FAA-A37F-A8895DA57B6D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6559672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ivi satura blok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smtClean="0"/>
              <a:t>Rediģēt šablona virsraksta stilu</a:t>
            </a:r>
            <a:endParaRPr lang="lv-LV"/>
          </a:p>
        </p:txBody>
      </p:sp>
      <p:sp>
        <p:nvSpPr>
          <p:cNvPr id="3" name="Satura vietturis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lv-LV" smtClean="0"/>
              <a:t>Rediģēt šablona teksta stilus</a:t>
            </a:r>
          </a:p>
          <a:p>
            <a:pPr lvl="1"/>
            <a:r>
              <a:rPr lang="lv-LV" smtClean="0"/>
              <a:t>Otrais līmenis</a:t>
            </a:r>
          </a:p>
          <a:p>
            <a:pPr lvl="2"/>
            <a:r>
              <a:rPr lang="lv-LV" smtClean="0"/>
              <a:t>Trešais līmenis</a:t>
            </a:r>
          </a:p>
          <a:p>
            <a:pPr lvl="3"/>
            <a:r>
              <a:rPr lang="lv-LV" smtClean="0"/>
              <a:t>Ceturtais līmenis</a:t>
            </a:r>
          </a:p>
          <a:p>
            <a:pPr lvl="4"/>
            <a:r>
              <a:rPr lang="lv-LV" smtClean="0"/>
              <a:t>Piektais līmenis</a:t>
            </a:r>
            <a:endParaRPr lang="lv-LV"/>
          </a:p>
        </p:txBody>
      </p:sp>
      <p:sp>
        <p:nvSpPr>
          <p:cNvPr id="4" name="Satura vietturis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lv-LV" smtClean="0"/>
              <a:t>Rediģēt šablona teksta stilus</a:t>
            </a:r>
          </a:p>
          <a:p>
            <a:pPr lvl="1"/>
            <a:r>
              <a:rPr lang="lv-LV" smtClean="0"/>
              <a:t>Otrais līmenis</a:t>
            </a:r>
          </a:p>
          <a:p>
            <a:pPr lvl="2"/>
            <a:r>
              <a:rPr lang="lv-LV" smtClean="0"/>
              <a:t>Trešais līmenis</a:t>
            </a:r>
          </a:p>
          <a:p>
            <a:pPr lvl="3"/>
            <a:r>
              <a:rPr lang="lv-LV" smtClean="0"/>
              <a:t>Ceturtais līmenis</a:t>
            </a:r>
          </a:p>
          <a:p>
            <a:pPr lvl="4"/>
            <a:r>
              <a:rPr lang="lv-LV" smtClean="0"/>
              <a:t>Piektais līmenis</a:t>
            </a:r>
            <a:endParaRPr lang="lv-LV"/>
          </a:p>
        </p:txBody>
      </p:sp>
      <p:sp>
        <p:nvSpPr>
          <p:cNvPr id="5" name="Datuma vietturis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1C13BA-C49B-44F1-B1BE-0C16804C514B}" type="datetimeFigureOut">
              <a:rPr lang="lv-LV" smtClean="0"/>
              <a:t>29.04.2021</a:t>
            </a:fld>
            <a:endParaRPr lang="lv-LV"/>
          </a:p>
        </p:txBody>
      </p:sp>
      <p:sp>
        <p:nvSpPr>
          <p:cNvPr id="6" name="Kājenes vietturis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aida numura vietturis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E7BC2D-E5C5-4FAA-A37F-A8895DA57B6D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0004320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līdzinājum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lv-LV" smtClean="0"/>
              <a:t>Rediģēt šablona virsraksta stilu</a:t>
            </a:r>
            <a:endParaRPr lang="lv-LV"/>
          </a:p>
        </p:txBody>
      </p:sp>
      <p:sp>
        <p:nvSpPr>
          <p:cNvPr id="3" name="Teksta vietturis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v-LV" smtClean="0"/>
              <a:t>Rediģēt šablona teksta stilus</a:t>
            </a:r>
          </a:p>
        </p:txBody>
      </p:sp>
      <p:sp>
        <p:nvSpPr>
          <p:cNvPr id="4" name="Satura vietturis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lv-LV" smtClean="0"/>
              <a:t>Rediģēt šablona teksta stilus</a:t>
            </a:r>
          </a:p>
          <a:p>
            <a:pPr lvl="1"/>
            <a:r>
              <a:rPr lang="lv-LV" smtClean="0"/>
              <a:t>Otrais līmenis</a:t>
            </a:r>
          </a:p>
          <a:p>
            <a:pPr lvl="2"/>
            <a:r>
              <a:rPr lang="lv-LV" smtClean="0"/>
              <a:t>Trešais līmenis</a:t>
            </a:r>
          </a:p>
          <a:p>
            <a:pPr lvl="3"/>
            <a:r>
              <a:rPr lang="lv-LV" smtClean="0"/>
              <a:t>Ceturtais līmenis</a:t>
            </a:r>
          </a:p>
          <a:p>
            <a:pPr lvl="4"/>
            <a:r>
              <a:rPr lang="lv-LV" smtClean="0"/>
              <a:t>Piektais līmenis</a:t>
            </a:r>
            <a:endParaRPr lang="lv-LV"/>
          </a:p>
        </p:txBody>
      </p:sp>
      <p:sp>
        <p:nvSpPr>
          <p:cNvPr id="5" name="Teksta vietturis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v-LV" smtClean="0"/>
              <a:t>Rediģēt šablona teksta stilus</a:t>
            </a:r>
          </a:p>
        </p:txBody>
      </p:sp>
      <p:sp>
        <p:nvSpPr>
          <p:cNvPr id="6" name="Satura vietturis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lv-LV" smtClean="0"/>
              <a:t>Rediģēt šablona teksta stilus</a:t>
            </a:r>
          </a:p>
          <a:p>
            <a:pPr lvl="1"/>
            <a:r>
              <a:rPr lang="lv-LV" smtClean="0"/>
              <a:t>Otrais līmenis</a:t>
            </a:r>
          </a:p>
          <a:p>
            <a:pPr lvl="2"/>
            <a:r>
              <a:rPr lang="lv-LV" smtClean="0"/>
              <a:t>Trešais līmenis</a:t>
            </a:r>
          </a:p>
          <a:p>
            <a:pPr lvl="3"/>
            <a:r>
              <a:rPr lang="lv-LV" smtClean="0"/>
              <a:t>Ceturtais līmenis</a:t>
            </a:r>
          </a:p>
          <a:p>
            <a:pPr lvl="4"/>
            <a:r>
              <a:rPr lang="lv-LV" smtClean="0"/>
              <a:t>Piektais līmenis</a:t>
            </a:r>
            <a:endParaRPr lang="lv-LV"/>
          </a:p>
        </p:txBody>
      </p:sp>
      <p:sp>
        <p:nvSpPr>
          <p:cNvPr id="7" name="Datuma vietturis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1C13BA-C49B-44F1-B1BE-0C16804C514B}" type="datetimeFigureOut">
              <a:rPr lang="lv-LV" smtClean="0"/>
              <a:t>29.04.2021</a:t>
            </a:fld>
            <a:endParaRPr lang="lv-LV"/>
          </a:p>
        </p:txBody>
      </p:sp>
      <p:sp>
        <p:nvSpPr>
          <p:cNvPr id="8" name="Kājenes vietturis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9" name="Slaida numura vietturis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E7BC2D-E5C5-4FAA-A37F-A8895DA57B6D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5177512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kai virsra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smtClean="0"/>
              <a:t>Rediģēt šablona virsraksta stilu</a:t>
            </a:r>
            <a:endParaRPr lang="lv-LV"/>
          </a:p>
        </p:txBody>
      </p:sp>
      <p:sp>
        <p:nvSpPr>
          <p:cNvPr id="3" name="Datuma vietturis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1C13BA-C49B-44F1-B1BE-0C16804C514B}" type="datetimeFigureOut">
              <a:rPr lang="lv-LV" smtClean="0"/>
              <a:t>29.04.2021</a:t>
            </a:fld>
            <a:endParaRPr lang="lv-LV"/>
          </a:p>
        </p:txBody>
      </p:sp>
      <p:sp>
        <p:nvSpPr>
          <p:cNvPr id="4" name="Kājenes vietturis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Slaida numura vietturis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E7BC2D-E5C5-4FAA-A37F-A8895DA57B6D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3283666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uk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a vietturis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1C13BA-C49B-44F1-B1BE-0C16804C514B}" type="datetimeFigureOut">
              <a:rPr lang="lv-LV" smtClean="0"/>
              <a:t>29.04.2021</a:t>
            </a:fld>
            <a:endParaRPr lang="lv-LV"/>
          </a:p>
        </p:txBody>
      </p:sp>
      <p:sp>
        <p:nvSpPr>
          <p:cNvPr id="3" name="Kājenes vietturis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aida numura vietturis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E7BC2D-E5C5-4FAA-A37F-A8895DA57B6D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500562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turs ar parakst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lv-LV" smtClean="0"/>
              <a:t>Rediģēt šablona virsraksta stilu</a:t>
            </a:r>
            <a:endParaRPr lang="lv-LV"/>
          </a:p>
        </p:txBody>
      </p:sp>
      <p:sp>
        <p:nvSpPr>
          <p:cNvPr id="3" name="Satura vietturis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lv-LV" smtClean="0"/>
              <a:t>Rediģēt šablona teksta stilus</a:t>
            </a:r>
          </a:p>
          <a:p>
            <a:pPr lvl="1"/>
            <a:r>
              <a:rPr lang="lv-LV" smtClean="0"/>
              <a:t>Otrais līmenis</a:t>
            </a:r>
          </a:p>
          <a:p>
            <a:pPr lvl="2"/>
            <a:r>
              <a:rPr lang="lv-LV" smtClean="0"/>
              <a:t>Trešais līmenis</a:t>
            </a:r>
          </a:p>
          <a:p>
            <a:pPr lvl="3"/>
            <a:r>
              <a:rPr lang="lv-LV" smtClean="0"/>
              <a:t>Ceturtais līmenis</a:t>
            </a:r>
          </a:p>
          <a:p>
            <a:pPr lvl="4"/>
            <a:r>
              <a:rPr lang="lv-LV" smtClean="0"/>
              <a:t>Piektais līmenis</a:t>
            </a:r>
            <a:endParaRPr lang="lv-LV"/>
          </a:p>
        </p:txBody>
      </p:sp>
      <p:sp>
        <p:nvSpPr>
          <p:cNvPr id="4" name="Teksta vietturis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lv-LV" smtClean="0"/>
              <a:t>Rediģēt šablona teksta stilus</a:t>
            </a:r>
          </a:p>
        </p:txBody>
      </p:sp>
      <p:sp>
        <p:nvSpPr>
          <p:cNvPr id="5" name="Datuma vietturis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1C13BA-C49B-44F1-B1BE-0C16804C514B}" type="datetimeFigureOut">
              <a:rPr lang="lv-LV" smtClean="0"/>
              <a:t>29.04.2021</a:t>
            </a:fld>
            <a:endParaRPr lang="lv-LV"/>
          </a:p>
        </p:txBody>
      </p:sp>
      <p:sp>
        <p:nvSpPr>
          <p:cNvPr id="6" name="Kājenes vietturis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aida numura vietturis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E7BC2D-E5C5-4FAA-A37F-A8895DA57B6D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8239028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ttēls ar parakst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lv-LV" smtClean="0"/>
              <a:t>Rediģēt šablona virsraksta stilu</a:t>
            </a:r>
            <a:endParaRPr lang="lv-LV"/>
          </a:p>
        </p:txBody>
      </p:sp>
      <p:sp>
        <p:nvSpPr>
          <p:cNvPr id="3" name="Attēla vietturis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lv-LV"/>
          </a:p>
        </p:txBody>
      </p:sp>
      <p:sp>
        <p:nvSpPr>
          <p:cNvPr id="4" name="Teksta vietturis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lv-LV" smtClean="0"/>
              <a:t>Rediģēt šablona teksta stilus</a:t>
            </a:r>
          </a:p>
        </p:txBody>
      </p:sp>
      <p:sp>
        <p:nvSpPr>
          <p:cNvPr id="5" name="Datuma vietturis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1C13BA-C49B-44F1-B1BE-0C16804C514B}" type="datetimeFigureOut">
              <a:rPr lang="lv-LV" smtClean="0"/>
              <a:t>29.04.2021</a:t>
            </a:fld>
            <a:endParaRPr lang="lv-LV"/>
          </a:p>
        </p:txBody>
      </p:sp>
      <p:sp>
        <p:nvSpPr>
          <p:cNvPr id="6" name="Kājenes vietturis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aida numura vietturis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E7BC2D-E5C5-4FAA-A37F-A8895DA57B6D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3519871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a viettur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lv-LV" smtClean="0"/>
              <a:t>Rediģēt šablona virsraksta stilu</a:t>
            </a:r>
            <a:endParaRPr lang="lv-LV"/>
          </a:p>
        </p:txBody>
      </p:sp>
      <p:sp>
        <p:nvSpPr>
          <p:cNvPr id="3" name="Teksta vietturis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lv-LV" smtClean="0"/>
              <a:t>Rediģēt šablona teksta stilus</a:t>
            </a:r>
          </a:p>
          <a:p>
            <a:pPr lvl="1"/>
            <a:r>
              <a:rPr lang="lv-LV" smtClean="0"/>
              <a:t>Otrais līmenis</a:t>
            </a:r>
          </a:p>
          <a:p>
            <a:pPr lvl="2"/>
            <a:r>
              <a:rPr lang="lv-LV" smtClean="0"/>
              <a:t>Trešais līmenis</a:t>
            </a:r>
          </a:p>
          <a:p>
            <a:pPr lvl="3"/>
            <a:r>
              <a:rPr lang="lv-LV" smtClean="0"/>
              <a:t>Ceturtais līmenis</a:t>
            </a:r>
          </a:p>
          <a:p>
            <a:pPr lvl="4"/>
            <a:r>
              <a:rPr lang="lv-LV" smtClean="0"/>
              <a:t>Piektais līmenis</a:t>
            </a:r>
            <a:endParaRPr lang="lv-LV"/>
          </a:p>
        </p:txBody>
      </p:sp>
      <p:sp>
        <p:nvSpPr>
          <p:cNvPr id="4" name="Datuma vietturis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1C13BA-C49B-44F1-B1BE-0C16804C514B}" type="datetimeFigureOut">
              <a:rPr lang="lv-LV" smtClean="0"/>
              <a:t>29.04.2021</a:t>
            </a:fld>
            <a:endParaRPr lang="lv-LV"/>
          </a:p>
        </p:txBody>
      </p:sp>
      <p:sp>
        <p:nvSpPr>
          <p:cNvPr id="5" name="Kājenes vietturis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v-LV"/>
          </a:p>
        </p:txBody>
      </p:sp>
      <p:sp>
        <p:nvSpPr>
          <p:cNvPr id="6" name="Slaida numura vietturis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E7BC2D-E5C5-4FAA-A37F-A8895DA57B6D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4852612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v-L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jrskola.lv/jaunumi/ka-iestaties-rozentala-skola/" TargetMode="External"/><Relationship Id="rId2" Type="http://schemas.openxmlformats.org/officeDocument/2006/relationships/hyperlink" Target="https://jrskola.lv/jaunumi/ka-iestaties-rozentala-skola-klatiene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rdmv.lv/lv/news/izglitiba/izglitojamo-uznemsana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lmmdv.edu.lv/iestajies-maksla-un-dizains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://www.rmdv.lv/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saules.lv/lv/uznemsana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vdmv.lv/uznemsana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atura vietturis 2"/>
          <p:cNvSpPr>
            <a:spLocks noGrp="1"/>
          </p:cNvSpPr>
          <p:nvPr>
            <p:ph idx="1"/>
          </p:nvPr>
        </p:nvSpPr>
        <p:spPr>
          <a:xfrm>
            <a:off x="2189408" y="1596980"/>
            <a:ext cx="9602273" cy="3691340"/>
          </a:xfrm>
        </p:spPr>
        <p:txBody>
          <a:bodyPr>
            <a:normAutofit lnSpcReduction="10000"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lv-LV" dirty="0">
                <a:latin typeface="+mj-lt"/>
              </a:rPr>
              <a:t>Vai un kā plānojiet iestājeksāmenus?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lv-LV" dirty="0">
                <a:latin typeface="+mj-lt"/>
              </a:rPr>
              <a:t>Vai tos plānojiet klātienē vai neklātienē?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lv-LV" dirty="0">
                <a:latin typeface="+mj-lt"/>
              </a:rPr>
              <a:t>Vai iestājeksāmenu prasības būs pilna apjoma vai samazinātas?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lv-LV" dirty="0">
                <a:latin typeface="+mj-lt"/>
              </a:rPr>
              <a:t>Kad un kā notiek konsultācijas? Uzņemšana?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lv-LV" dirty="0">
                <a:latin typeface="+mj-lt"/>
              </a:rPr>
              <a:t>Saite uz informāciju (mājas lapu</a:t>
            </a:r>
            <a:r>
              <a:rPr lang="lv-LV" dirty="0" smtClean="0">
                <a:latin typeface="+mj-lt"/>
              </a:rPr>
              <a:t>)</a:t>
            </a:r>
          </a:p>
          <a:p>
            <a:pPr algn="ctr">
              <a:lnSpc>
                <a:spcPct val="150000"/>
              </a:lnSpc>
            </a:pPr>
            <a:endParaRPr lang="lv-LV" dirty="0"/>
          </a:p>
        </p:txBody>
      </p:sp>
      <p:sp>
        <p:nvSpPr>
          <p:cNvPr id="4" name="Virsraksts 1"/>
          <p:cNvSpPr>
            <a:spLocks noGrp="1"/>
          </p:cNvSpPr>
          <p:nvPr>
            <p:ph type="title"/>
          </p:nvPr>
        </p:nvSpPr>
        <p:spPr>
          <a:xfrm rot="20783787">
            <a:off x="587755" y="922263"/>
            <a:ext cx="3010983" cy="665126"/>
          </a:xfrm>
          <a:solidFill>
            <a:srgbClr val="457399"/>
          </a:solidFill>
        </p:spPr>
        <p:txBody>
          <a:bodyPr>
            <a:normAutofit/>
          </a:bodyPr>
          <a:lstStyle/>
          <a:p>
            <a:pPr algn="ctr"/>
            <a:r>
              <a:rPr lang="lv-LV" sz="3600" dirty="0">
                <a:solidFill>
                  <a:schemeClr val="bg1"/>
                </a:solidFill>
              </a:rPr>
              <a:t>I</a:t>
            </a:r>
            <a:r>
              <a:rPr lang="lv-LV" sz="3600" dirty="0" smtClean="0">
                <a:solidFill>
                  <a:schemeClr val="bg1"/>
                </a:solidFill>
              </a:rPr>
              <a:t>estājeksāmeni</a:t>
            </a:r>
            <a:endParaRPr lang="lv-LV" sz="3600" dirty="0">
              <a:solidFill>
                <a:schemeClr val="bg1"/>
              </a:solidFill>
            </a:endParaRPr>
          </a:p>
        </p:txBody>
      </p:sp>
      <p:sp>
        <p:nvSpPr>
          <p:cNvPr id="5" name="Virsraksts 1"/>
          <p:cNvSpPr txBox="1">
            <a:spLocks/>
          </p:cNvSpPr>
          <p:nvPr/>
        </p:nvSpPr>
        <p:spPr>
          <a:xfrm>
            <a:off x="4073943" y="5404879"/>
            <a:ext cx="3441355" cy="741940"/>
          </a:xfrm>
          <a:prstGeom prst="rect">
            <a:avLst/>
          </a:prstGeom>
          <a:solidFill>
            <a:srgbClr val="92D050"/>
          </a:solidFill>
        </p:spPr>
        <p:txBody>
          <a:bodyPr vert="horz" lIns="91440" tIns="45720" rIns="91440" bIns="45720" rtlCol="0" anchor="ctr">
            <a:normAutofit fontScale="700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50000"/>
              </a:lnSpc>
            </a:pPr>
            <a:r>
              <a:rPr lang="lv-LV" dirty="0" smtClean="0"/>
              <a:t>2021.gada 27.aprīlis</a:t>
            </a:r>
            <a:endParaRPr lang="lv-LV" dirty="0"/>
          </a:p>
        </p:txBody>
      </p:sp>
      <p:sp>
        <p:nvSpPr>
          <p:cNvPr id="6" name="Virsraksts 1"/>
          <p:cNvSpPr txBox="1">
            <a:spLocks/>
          </p:cNvSpPr>
          <p:nvPr/>
        </p:nvSpPr>
        <p:spPr>
          <a:xfrm rot="945848">
            <a:off x="8183909" y="1254627"/>
            <a:ext cx="2093686" cy="1325563"/>
          </a:xfrm>
          <a:prstGeom prst="rect">
            <a:avLst/>
          </a:prstGeom>
          <a:solidFill>
            <a:srgbClr val="FFC000"/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lv-LV" dirty="0" smtClean="0"/>
              <a:t>Māksla</a:t>
            </a:r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27260738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>
          <a:xfrm>
            <a:off x="838200" y="1030310"/>
            <a:ext cx="10515600" cy="660378"/>
          </a:xfrm>
        </p:spPr>
        <p:txBody>
          <a:bodyPr>
            <a:normAutofit fontScale="90000"/>
          </a:bodyPr>
          <a:lstStyle/>
          <a:p>
            <a:r>
              <a:rPr lang="lv-LV" sz="3100" dirty="0"/>
              <a:t>PIKC Nacionālā </a:t>
            </a:r>
            <a:r>
              <a:rPr lang="lv-LV" sz="3100" dirty="0" smtClean="0"/>
              <a:t>Mākslu </a:t>
            </a:r>
            <a:r>
              <a:rPr lang="lv-LV" sz="3100" dirty="0"/>
              <a:t>vidusskola, Jaņa Rozentāla Mākslas skola</a:t>
            </a:r>
            <a:br>
              <a:rPr lang="lv-LV" sz="3100" dirty="0"/>
            </a:br>
            <a:r>
              <a:rPr lang="lv-LV" sz="3100" dirty="0"/>
              <a:t>Informācija: </a:t>
            </a:r>
            <a:r>
              <a:rPr lang="lv-LV" sz="3100" dirty="0">
                <a:hlinkClick r:id="" action="ppaction://hlinkshowjump?jump=lastslide"/>
              </a:rPr>
              <a:t>https://jrskola.lv/izglitiba</a:t>
            </a:r>
            <a:r>
              <a:rPr lang="lv-LV" sz="3100" dirty="0" smtClean="0">
                <a:hlinkClick r:id="" action="ppaction://hlinkshowjump?jump=lastslide"/>
              </a:rPr>
              <a:t>/</a:t>
            </a:r>
            <a:r>
              <a:rPr lang="lv-LV" dirty="0">
                <a:hlinkClick r:id="" action="ppaction://hlinkshowjump?jump=lastslide"/>
              </a:rPr>
              <a:t/>
            </a:r>
            <a:br>
              <a:rPr lang="lv-LV" dirty="0">
                <a:hlinkClick r:id="" action="ppaction://hlinkshowjump?jump=lastslide"/>
              </a:rPr>
            </a:br>
            <a:endParaRPr lang="lv-LV" dirty="0"/>
          </a:p>
        </p:txBody>
      </p:sp>
      <p:graphicFrame>
        <p:nvGraphicFramePr>
          <p:cNvPr id="4" name="Satura vietturis 3"/>
          <p:cNvGraphicFramePr>
            <a:graphicFrameLocks noGrp="1"/>
          </p:cNvGraphicFramePr>
          <p:nvPr>
            <p:ph idx="1"/>
            <p:extLst/>
          </p:nvPr>
        </p:nvGraphicFramePr>
        <p:xfrm>
          <a:off x="566057" y="1841679"/>
          <a:ext cx="11321143" cy="45051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1321143">
                  <a:extLst>
                    <a:ext uri="{9D8B030D-6E8A-4147-A177-3AD203B41FA5}">
                      <a16:colId xmlns:a16="http://schemas.microsoft.com/office/drawing/2014/main" val="2333133075"/>
                    </a:ext>
                  </a:extLst>
                </a:gridCol>
              </a:tblGrid>
              <a:tr h="159190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2400" b="0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Iestājeksāmeni ir </a:t>
                      </a:r>
                      <a:r>
                        <a:rPr lang="lv-LV" sz="2400" b="0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plānoti:</a:t>
                      </a:r>
                      <a:endParaRPr lang="lv-LV" sz="2400" b="0" dirty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2400" b="0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A variants klātienē (ja epidemioloģiskā situācija to pieļaus</a:t>
                      </a:r>
                      <a:r>
                        <a:rPr lang="lv-LV" sz="2400" b="0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) </a:t>
                      </a:r>
                      <a:r>
                        <a:rPr lang="lv-LV" sz="2400" b="0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  <a:hlinkClick r:id="rId2"/>
                        </a:rPr>
                        <a:t>https://jrskola.lv/jaunumi/ka-iestaties-rozentala-skola-klatiene/</a:t>
                      </a:r>
                      <a:endParaRPr lang="lv-LV" sz="2400" b="0" dirty="0" smtClean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2400" b="0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B </a:t>
                      </a:r>
                      <a:r>
                        <a:rPr lang="lv-LV" sz="2400" b="0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variants attālināti </a:t>
                      </a:r>
                      <a:r>
                        <a:rPr lang="lv-LV" sz="2400" b="0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  <a:hlinkClick r:id="rId3"/>
                        </a:rPr>
                        <a:t>https://jrskola.lv/jaunumi/ka-iestaties-rozentala-skola/</a:t>
                      </a:r>
                      <a:r>
                        <a:rPr lang="lv-LV" sz="2400" b="0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 </a:t>
                      </a:r>
                      <a:endParaRPr lang="lv-LV" sz="2400" b="0" dirty="0">
                        <a:solidFill>
                          <a:schemeClr val="tx1"/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B0D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06470539"/>
                  </a:ext>
                </a:extLst>
              </a:tr>
              <a:tr h="51474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2400" b="0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Iestājpārbaudījumu prasības būs samazinātas (līdzīgi kā </a:t>
                      </a:r>
                      <a:r>
                        <a:rPr lang="lv-LV" sz="2400" b="0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2020.gadā)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lv-LV" sz="2400" b="0" dirty="0">
                        <a:solidFill>
                          <a:schemeClr val="tx1"/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B0D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74800646"/>
                  </a:ext>
                </a:extLst>
              </a:tr>
              <a:tr h="213049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2400" b="0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22</a:t>
                      </a:r>
                      <a:r>
                        <a:rPr lang="lv-LV" sz="2400" b="0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. jūnijs, Iestājeksāmeni </a:t>
                      </a:r>
                      <a:r>
                        <a:rPr lang="lv-LV" sz="2400" b="0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Latviešu </a:t>
                      </a:r>
                      <a:r>
                        <a:rPr lang="lv-LV" sz="2400" b="0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valoda, </a:t>
                      </a:r>
                      <a:r>
                        <a:rPr lang="lv-LV" sz="2400" b="0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Matemātika</a:t>
                      </a:r>
                      <a:endParaRPr lang="lv-LV" sz="2400" b="0" dirty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2400" b="0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28. jūnijs, Iestājeksāmeni </a:t>
                      </a:r>
                      <a:r>
                        <a:rPr lang="lv-LV" sz="2400" b="0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Zīmēšana,</a:t>
                      </a:r>
                      <a:r>
                        <a:rPr lang="lv-LV" sz="2400" b="0" baseline="0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 </a:t>
                      </a:r>
                      <a:r>
                        <a:rPr lang="lv-LV" sz="2400" b="0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Skicēšana</a:t>
                      </a:r>
                      <a:endParaRPr lang="lv-LV" sz="2400" b="0" dirty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2400" b="0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29. jūnijs, Iestājeksāmeni Gleznošana, Kompozīcija</a:t>
                      </a:r>
                      <a:endParaRPr lang="lv-LV" sz="2400" b="0" dirty="0">
                        <a:solidFill>
                          <a:schemeClr val="tx1"/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B0D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8086333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713060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>
          <a:xfrm>
            <a:off x="809172" y="961158"/>
            <a:ext cx="10515600" cy="673257"/>
          </a:xfrm>
        </p:spPr>
        <p:txBody>
          <a:bodyPr>
            <a:normAutofit fontScale="90000"/>
          </a:bodyPr>
          <a:lstStyle/>
          <a:p>
            <a:pPr>
              <a:lnSpc>
                <a:spcPct val="100000"/>
              </a:lnSpc>
              <a:spcAft>
                <a:spcPts val="800"/>
              </a:spcAft>
            </a:pPr>
            <a:r>
              <a:rPr lang="lv-LV" sz="3100" dirty="0">
                <a:ea typeface="Calibri" panose="020F0502020204030204" pitchFamily="34" charset="0"/>
                <a:cs typeface="Times New Roman" panose="02020603050405020304" pitchFamily="18" charset="0"/>
              </a:rPr>
              <a:t>PIKC Rīgas Dizaina un mākslas vidusskola</a:t>
            </a:r>
            <a:br>
              <a:rPr lang="lv-LV" sz="3100" dirty="0"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lv-LV" sz="2700" i="1" dirty="0">
                <a:ea typeface="Calibri" panose="020F0502020204030204" pitchFamily="34" charset="0"/>
                <a:cs typeface="Times New Roman" panose="02020603050405020304" pitchFamily="18" charset="0"/>
                <a:hlinkClick r:id="rId2"/>
              </a:rPr>
              <a:t>https://</a:t>
            </a:r>
            <a:r>
              <a:rPr lang="lv-LV" sz="2700" i="1" dirty="0" smtClean="0">
                <a:ea typeface="Calibri" panose="020F0502020204030204" pitchFamily="34" charset="0"/>
                <a:cs typeface="Times New Roman" panose="02020603050405020304" pitchFamily="18" charset="0"/>
                <a:hlinkClick r:id="rId2"/>
              </a:rPr>
              <a:t>www.rdmv.lv/lv/news/izglitiba/izglitojamo-uznemsana</a:t>
            </a:r>
            <a:r>
              <a:rPr lang="lv-LV" sz="2700" i="1" dirty="0" smtClean="0"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lv-LV" sz="2700" i="1" dirty="0" smtClean="0"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lv-LV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lv-LV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lv-LV" dirty="0"/>
          </a:p>
        </p:txBody>
      </p:sp>
      <p:graphicFrame>
        <p:nvGraphicFramePr>
          <p:cNvPr id="4" name="Satura vietturis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08929106"/>
              </p:ext>
            </p:extLst>
          </p:nvPr>
        </p:nvGraphicFramePr>
        <p:xfrm>
          <a:off x="640335" y="1358895"/>
          <a:ext cx="10515600" cy="527556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0515600">
                  <a:extLst>
                    <a:ext uri="{9D8B030D-6E8A-4147-A177-3AD203B41FA5}">
                      <a16:colId xmlns:a16="http://schemas.microsoft.com/office/drawing/2014/main" val="2679483515"/>
                    </a:ext>
                  </a:extLst>
                </a:gridCol>
              </a:tblGrid>
              <a:tr h="1269873">
                <a:tc>
                  <a:txBody>
                    <a:bodyPr/>
                    <a:lstStyle/>
                    <a:p>
                      <a:endParaRPr lang="lv-LV" sz="1800" b="0" i="0" kern="1200" dirty="0" smtClean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lv-LV" sz="2400" b="0" i="0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Tiek ņemts vērā noslēguma vērtējums mācību priekšmetos:</a:t>
                      </a:r>
                      <a:r>
                        <a:rPr lang="lv-LV" sz="2400" b="0" i="0" kern="1200" baseline="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L</a:t>
                      </a:r>
                      <a:r>
                        <a:rPr lang="lv-LV" sz="2400" b="0" i="0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atviešu valoda;</a:t>
                      </a:r>
                      <a:r>
                        <a:rPr lang="lv-LV" sz="2400" b="0" i="0" kern="1200" baseline="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M</a:t>
                      </a:r>
                      <a:r>
                        <a:rPr lang="lv-LV" sz="2400" b="0" i="0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atemātika;</a:t>
                      </a:r>
                      <a:r>
                        <a:rPr lang="lv-LV" sz="2400" b="0" i="0" kern="1200" baseline="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A</a:t>
                      </a:r>
                      <a:r>
                        <a:rPr lang="lv-LV" sz="2400" b="0" i="0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ngļu valoda.</a:t>
                      </a:r>
                    </a:p>
                  </a:txBody>
                  <a:tcPr marL="68580" marR="68580" marT="0" marB="0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39852293"/>
                  </a:ext>
                </a:extLst>
              </a:tr>
              <a:tr h="1269873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lv-LV" sz="2400" b="0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Iestājeksāmeni ir plānoti 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lv-LV" sz="2400" b="0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A variants klātienē (ja epidemioloģiskā situācija to pieļaus) Zīmēšanā un Gleznošanā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lv-LV" sz="2400" b="0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B variants attālināti </a:t>
                      </a:r>
                      <a:r>
                        <a:rPr lang="lv-LV" sz="2400" b="0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– Tests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lv-LV" sz="2400" b="0" dirty="0">
                        <a:solidFill>
                          <a:schemeClr val="tx1"/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88207709"/>
                  </a:ext>
                </a:extLst>
              </a:tr>
              <a:tr h="90991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lv-LV" sz="2400" b="0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Iestājpārbaudījumu prasības būs samazinātas (līdzīgi kā 2020.gadā), svarīgs būs reflektanta uzrādītajā izglītības dokumentā visu iegūto vērtējumu vidējais vērtējums </a:t>
                      </a:r>
                      <a:endParaRPr lang="lv-LV" sz="2400" b="0" dirty="0" smtClean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39884285"/>
                  </a:ext>
                </a:extLst>
              </a:tr>
              <a:tr h="90121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lv-LV" sz="2400" b="0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Konsultācijas ir plānotas, informācija tiks precizēta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lv-LV" sz="2400" b="0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1.- 30. jūnijs, Izglītības dokumentu </a:t>
                      </a:r>
                      <a:r>
                        <a:rPr lang="lv-LV" sz="2400" b="0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pieņemšana</a:t>
                      </a:r>
                      <a:endParaRPr lang="lv-LV" sz="2400" b="0" dirty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33096112"/>
                  </a:ext>
                </a:extLst>
              </a:tr>
              <a:tr h="39722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lv-LV" sz="2400" b="0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Jūnija pēdējā nedēļa un  jūlijs </a:t>
                      </a:r>
                      <a:r>
                        <a:rPr lang="lv-LV" sz="2400" b="0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– Iestājeksāmeni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lv-LV" sz="2400" b="0" dirty="0" smtClean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9811202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959694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>
          <a:xfrm>
            <a:off x="838200" y="1275008"/>
            <a:ext cx="10515600" cy="415680"/>
          </a:xfrm>
        </p:spPr>
        <p:txBody>
          <a:bodyPr>
            <a:normAutofit fontScale="90000"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lv-LV" sz="3100" dirty="0">
                <a:ea typeface="Calibri" panose="020F0502020204030204" pitchFamily="34" charset="0"/>
                <a:cs typeface="Times New Roman" panose="02020603050405020304" pitchFamily="18" charset="0"/>
              </a:rPr>
              <a:t>PIKC Liepājas Mūzikas, mākslas un dizaina vidusskola</a:t>
            </a:r>
            <a:br>
              <a:rPr lang="lv-LV" sz="3100" dirty="0"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lv-LV" sz="3100" u="sng" dirty="0">
                <a:solidFill>
                  <a:srgbClr val="0563C1"/>
                </a:solidFill>
                <a:ea typeface="Calibri" panose="020F0502020204030204" pitchFamily="34" charset="0"/>
                <a:cs typeface="Times New Roman" panose="02020603050405020304" pitchFamily="18" charset="0"/>
                <a:hlinkClick r:id="rId2"/>
              </a:rPr>
              <a:t>https://lmmdv.edu.lv/iestajies-maksla-un-dizains</a:t>
            </a:r>
            <a:r>
              <a:rPr lang="lv-LV" dirty="0"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lv-LV" dirty="0"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lv-LV" dirty="0"/>
          </a:p>
        </p:txBody>
      </p:sp>
      <p:graphicFrame>
        <p:nvGraphicFramePr>
          <p:cNvPr id="4" name="Satura vietturis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91558809"/>
              </p:ext>
            </p:extLst>
          </p:nvPr>
        </p:nvGraphicFramePr>
        <p:xfrm>
          <a:off x="721217" y="1732854"/>
          <a:ext cx="10856890" cy="4142220"/>
        </p:xfrm>
        <a:graphic>
          <a:graphicData uri="http://schemas.openxmlformats.org/drawingml/2006/table">
            <a:tbl>
              <a:tblPr firstRow="1" firstCol="1" bandRow="1">
                <a:tableStyleId>{21E4AEA4-8DFA-4A89-87EB-49C32662AFE0}</a:tableStyleId>
              </a:tblPr>
              <a:tblGrid>
                <a:gridCol w="10856890">
                  <a:extLst>
                    <a:ext uri="{9D8B030D-6E8A-4147-A177-3AD203B41FA5}">
                      <a16:colId xmlns:a16="http://schemas.microsoft.com/office/drawing/2014/main" val="330893800"/>
                    </a:ext>
                  </a:extLst>
                </a:gridCol>
              </a:tblGrid>
              <a:tr h="51442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2400" b="0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Iestājeksāmeni netiek plānoti</a:t>
                      </a:r>
                      <a:endParaRPr lang="lv-LV" sz="2400" b="0" dirty="0">
                        <a:solidFill>
                          <a:schemeClr val="tx1"/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99ADE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6107694"/>
                  </a:ext>
                </a:extLst>
              </a:tr>
              <a:tr h="127969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2400" b="0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Reflektanti tiks vērtēti  </a:t>
                      </a:r>
                      <a:r>
                        <a:rPr lang="lv-LV" sz="2400" b="0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pēc </a:t>
                      </a:r>
                      <a:r>
                        <a:rPr kumimoji="0" lang="lv-LV" sz="2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motivācijas vēstules + </a:t>
                      </a:r>
                      <a:r>
                        <a:rPr lang="lv-LV" sz="2400" b="0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 </a:t>
                      </a:r>
                      <a:r>
                        <a:rPr lang="lv-LV" sz="2400" b="1" dirty="0" smtClean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3 </a:t>
                      </a:r>
                      <a:r>
                        <a:rPr lang="lv-LV" sz="2400" b="1" dirty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darbiem: zīmējums, gleznojums, radošais </a:t>
                      </a:r>
                      <a:r>
                        <a:rPr lang="lv-LV" sz="2400" b="1" dirty="0" smtClean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darbs, 9.klases </a:t>
                      </a:r>
                      <a:r>
                        <a:rPr lang="lv-LV" sz="2400" b="1" dirty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atestātā norādītājiem vērtējumiem </a:t>
                      </a:r>
                      <a:r>
                        <a:rPr lang="lv-LV" sz="2400" b="1" baseline="0" dirty="0" smtClean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 M</a:t>
                      </a:r>
                      <a:r>
                        <a:rPr lang="lv-LV" sz="2400" b="1" dirty="0" smtClean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atemātikā</a:t>
                      </a:r>
                      <a:r>
                        <a:rPr lang="lv-LV" sz="2400" b="1" dirty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, </a:t>
                      </a:r>
                      <a:r>
                        <a:rPr lang="lv-LV" sz="2400" b="1" dirty="0" smtClean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Angļu valodā un </a:t>
                      </a:r>
                      <a:r>
                        <a:rPr lang="lv-LV" sz="2400" b="1" dirty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L</a:t>
                      </a:r>
                      <a:r>
                        <a:rPr lang="lv-LV" sz="2400" b="1" dirty="0" smtClean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atviešu valodā</a:t>
                      </a:r>
                    </a:p>
                  </a:txBody>
                  <a:tcPr marL="68580" marR="68580" marT="0" marB="0">
                    <a:solidFill>
                      <a:srgbClr val="99ADE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58905370"/>
                  </a:ext>
                </a:extLst>
              </a:tr>
              <a:tr h="191318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2400" b="0" dirty="0" smtClean="0">
                          <a:solidFill>
                            <a:schemeClr val="tx1"/>
                          </a:solidFill>
                        </a:rPr>
                        <a:t/>
                      </a:r>
                      <a:br>
                        <a:rPr lang="lv-LV" sz="2400" b="0" dirty="0" smtClean="0">
                          <a:solidFill>
                            <a:schemeClr val="tx1"/>
                          </a:solidFill>
                        </a:rPr>
                      </a:br>
                      <a:r>
                        <a:rPr lang="lv-LV" sz="2400" b="0" dirty="0" smtClean="0">
                          <a:solidFill>
                            <a:schemeClr val="tx1"/>
                          </a:solidFill>
                        </a:rPr>
                        <a:t>Uzņemšanas </a:t>
                      </a:r>
                      <a:r>
                        <a:rPr lang="lv-LV" sz="2400" b="0" u="sng" dirty="0" smtClean="0">
                          <a:solidFill>
                            <a:schemeClr val="tx1"/>
                          </a:solidFill>
                        </a:rPr>
                        <a:t>starprezultātus</a:t>
                      </a:r>
                      <a:r>
                        <a:rPr lang="lv-LV" sz="2400" b="0" dirty="0" smtClean="0">
                          <a:solidFill>
                            <a:schemeClr val="tx1"/>
                          </a:solidFill>
                        </a:rPr>
                        <a:t>  paziņojam aprīlī!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2400" b="0" dirty="0" smtClean="0">
                          <a:solidFill>
                            <a:schemeClr val="tx1"/>
                          </a:solidFill>
                        </a:rPr>
                        <a:t>Ir saņemti 112 iesniegumi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v-LV" sz="2400" b="0" dirty="0" smtClean="0">
                          <a:solidFill>
                            <a:schemeClr val="tx1"/>
                          </a:solidFill>
                        </a:rPr>
                        <a:t>Izšķiroša rezultāta gadījumā tiek ņemti vērā iesūtītie un izvērtētie radošie darbi vai tiek ņemtas vērā mākslas profesionālās ievirzes izglītības sekmes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lv-LV" sz="2400" b="0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0" marB="0">
                    <a:solidFill>
                      <a:srgbClr val="99ADE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2135453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54146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>
          <a:xfrm>
            <a:off x="838200" y="708338"/>
            <a:ext cx="10515600" cy="982350"/>
          </a:xfrm>
        </p:spPr>
        <p:txBody>
          <a:bodyPr>
            <a:normAutofit/>
          </a:bodyPr>
          <a:lstStyle/>
          <a:p>
            <a:r>
              <a:rPr lang="lv-LV" sz="2800" dirty="0"/>
              <a:t>Rēzeknes Mākslas un dizaina vidusskola</a:t>
            </a:r>
            <a:br>
              <a:rPr lang="lv-LV" sz="2800" dirty="0"/>
            </a:br>
            <a:r>
              <a:rPr lang="lv-LV" sz="2000" i="1" dirty="0"/>
              <a:t>Pašlaik tiek mainīta skolas mājas </a:t>
            </a:r>
            <a:r>
              <a:rPr lang="lv-LV" sz="2000" i="1" dirty="0" smtClean="0"/>
              <a:t>lapa</a:t>
            </a:r>
            <a:r>
              <a:rPr lang="lv-LV" sz="2800" dirty="0" smtClean="0"/>
              <a:t>, </a:t>
            </a:r>
            <a:r>
              <a:rPr lang="lv-LV" sz="2800" u="sng" dirty="0" smtClean="0">
                <a:hlinkClick r:id="rId2"/>
              </a:rPr>
              <a:t>www.rmdv.lv</a:t>
            </a:r>
            <a:endParaRPr lang="lv-LV" sz="2800" dirty="0"/>
          </a:p>
        </p:txBody>
      </p:sp>
      <p:graphicFrame>
        <p:nvGraphicFramePr>
          <p:cNvPr id="4" name="Satura vietturis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93906663"/>
              </p:ext>
            </p:extLst>
          </p:nvPr>
        </p:nvGraphicFramePr>
        <p:xfrm>
          <a:off x="940158" y="1841679"/>
          <a:ext cx="10573556" cy="4440302"/>
        </p:xfrm>
        <a:graphic>
          <a:graphicData uri="http://schemas.openxmlformats.org/drawingml/2006/table">
            <a:tbl>
              <a:tblPr firstRow="1" firstCol="1" bandRow="1"/>
              <a:tblGrid>
                <a:gridCol w="10573556">
                  <a:extLst>
                    <a:ext uri="{9D8B030D-6E8A-4147-A177-3AD203B41FA5}">
                      <a16:colId xmlns:a16="http://schemas.microsoft.com/office/drawing/2014/main" val="625648321"/>
                    </a:ext>
                  </a:extLst>
                </a:gridCol>
              </a:tblGrid>
              <a:tr h="74697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v-LV" sz="2400" b="0" i="0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Tiek ņemts vērā noslēguma </a:t>
                      </a:r>
                      <a:r>
                        <a:rPr lang="lv-LV" sz="2400" b="0" i="0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vērtējums mācību priekšmetos:</a:t>
                      </a:r>
                      <a:r>
                        <a:rPr lang="lv-LV" sz="2400" b="0" i="0" kern="1200" baseline="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L</a:t>
                      </a:r>
                      <a:r>
                        <a:rPr lang="lv-LV" sz="2400" b="0" i="0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atviešu valoda;</a:t>
                      </a:r>
                      <a:r>
                        <a:rPr lang="lv-LV" sz="2400" b="0" i="0" kern="1200" baseline="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M</a:t>
                      </a:r>
                      <a:r>
                        <a:rPr lang="lv-LV" sz="2400" b="0" i="0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atemātika;</a:t>
                      </a:r>
                      <a:r>
                        <a:rPr lang="lv-LV" sz="2400" b="0" i="0" kern="1200" baseline="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A</a:t>
                      </a:r>
                      <a:r>
                        <a:rPr lang="lv-LV" sz="2400" b="0" i="0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ngļu valoda,</a:t>
                      </a:r>
                      <a:r>
                        <a:rPr lang="lv-LV" sz="2400" b="0" i="0" kern="1200" baseline="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V</a:t>
                      </a:r>
                      <a:r>
                        <a:rPr lang="lv-LV" sz="2400" b="0" i="0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izuālā māksla, Mājturība un tehnoloģijas</a:t>
                      </a:r>
                      <a:endParaRPr lang="lv-LV" sz="2400" dirty="0">
                        <a:solidFill>
                          <a:schemeClr val="bg1"/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63096894"/>
                  </a:ext>
                </a:extLst>
              </a:tr>
              <a:tr h="74697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2400" dirty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Iestājeksāmeni netiek </a:t>
                      </a:r>
                      <a:r>
                        <a:rPr lang="lv-LV" sz="2400" dirty="0" smtClean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plānoti.</a:t>
                      </a:r>
                      <a:endParaRPr lang="lv-LV" sz="24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1454987"/>
                  </a:ext>
                </a:extLst>
              </a:tr>
              <a:tr h="141667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2400" dirty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Reflektanti tiks vērtēti  pēc radošā </a:t>
                      </a:r>
                      <a:r>
                        <a:rPr lang="lv-LV" sz="2400" dirty="0" smtClean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darba ( vai darbiem), kurus viņi atsūtīs </a:t>
                      </a:r>
                      <a:r>
                        <a:rPr lang="lv-LV" sz="2400" dirty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pēc savas </a:t>
                      </a:r>
                      <a:r>
                        <a:rPr lang="lv-LV" sz="2400" dirty="0" smtClean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izvēles. </a:t>
                      </a:r>
                      <a:r>
                        <a:rPr lang="lv-LV" sz="2400" dirty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Uzņemšanas rezultātus veidos radošā darba vērtējums (kompozīcija, kolorīts, u.t.t.) un vērtējumi izglītības dokumentā </a:t>
                      </a:r>
                      <a:r>
                        <a:rPr lang="lv-LV" sz="2400" dirty="0" smtClean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(skatīt informāciju par uzņemšanu).</a:t>
                      </a:r>
                      <a:endParaRPr lang="lv-LV" sz="24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96690642"/>
                  </a:ext>
                </a:extLst>
              </a:tr>
              <a:tr h="74697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2400" dirty="0" smtClean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Vērtēšanas </a:t>
                      </a:r>
                      <a:r>
                        <a:rPr lang="lv-LV" sz="2400" dirty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prasības būs </a:t>
                      </a:r>
                      <a:r>
                        <a:rPr lang="lv-LV" sz="2400" dirty="0" smtClean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samazinātas, jo darbs </a:t>
                      </a:r>
                      <a:r>
                        <a:rPr lang="lv-LV" sz="2400" smtClean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nenotiek klātienē.</a:t>
                      </a:r>
                      <a:endParaRPr lang="lv-LV" sz="24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71287594"/>
                  </a:ext>
                </a:extLst>
              </a:tr>
              <a:tr h="74697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2400" dirty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Informācija par uzņemšanu </a:t>
                      </a:r>
                      <a:r>
                        <a:rPr lang="lv-LV" sz="2400" dirty="0" smtClean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atrodama skolas mājas lapā.</a:t>
                      </a:r>
                      <a:endParaRPr lang="lv-LV" sz="24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3070942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578846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>
          <a:xfrm>
            <a:off x="803730" y="659854"/>
            <a:ext cx="10515600" cy="763409"/>
          </a:xfrm>
          <a:solidFill>
            <a:schemeClr val="bg2"/>
          </a:solidFill>
        </p:spPr>
        <p:txBody>
          <a:bodyPr>
            <a:normAutofit fontScale="90000"/>
          </a:bodyPr>
          <a:lstStyle/>
          <a:p>
            <a:r>
              <a:rPr lang="lv-LV" sz="3100" dirty="0"/>
              <a:t>PIKC Daugavpils Dizaina un mākslas vidusskola “Saules skola” </a:t>
            </a:r>
            <a:r>
              <a:rPr lang="lv-LV" sz="3100" u="sng" dirty="0">
                <a:hlinkClick r:id="rId2"/>
              </a:rPr>
              <a:t>https://saules.lv/lv/uznemsana</a:t>
            </a:r>
            <a:r>
              <a:rPr lang="lv-LV" dirty="0"/>
              <a:t/>
            </a:r>
            <a:br>
              <a:rPr lang="lv-LV" dirty="0"/>
            </a:br>
            <a:endParaRPr lang="lv-LV" dirty="0"/>
          </a:p>
        </p:txBody>
      </p:sp>
      <p:graphicFrame>
        <p:nvGraphicFramePr>
          <p:cNvPr id="4" name="Satura vietturis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73468266"/>
              </p:ext>
            </p:extLst>
          </p:nvPr>
        </p:nvGraphicFramePr>
        <p:xfrm>
          <a:off x="803730" y="1423263"/>
          <a:ext cx="10611118" cy="446822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0611118">
                  <a:extLst>
                    <a:ext uri="{9D8B030D-6E8A-4147-A177-3AD203B41FA5}">
                      <a16:colId xmlns:a16="http://schemas.microsoft.com/office/drawing/2014/main" val="958894095"/>
                    </a:ext>
                  </a:extLst>
                </a:gridCol>
              </a:tblGrid>
              <a:tr h="78205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2400" b="0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Iestājeksāmeni netiek plānoti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2400" b="0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Konsultācijas netiek </a:t>
                      </a:r>
                      <a:r>
                        <a:rPr lang="lv-LV" sz="2400" b="0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plānotas</a:t>
                      </a:r>
                      <a:endParaRPr lang="lv-LV" sz="2400" b="0" dirty="0">
                        <a:solidFill>
                          <a:schemeClr val="tx1"/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D7992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67380012"/>
                  </a:ext>
                </a:extLst>
              </a:tr>
              <a:tr h="48409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2400" b="0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Iestājpārbaudījumu prasības būs samazinātas, nebūs </a:t>
                      </a:r>
                      <a:r>
                        <a:rPr lang="lv-LV" sz="2400" b="0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pārrunas</a:t>
                      </a:r>
                      <a:endParaRPr lang="lv-LV" sz="2400" b="0" dirty="0">
                        <a:solidFill>
                          <a:schemeClr val="tx1"/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D7992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9446970"/>
                  </a:ext>
                </a:extLst>
              </a:tr>
              <a:tr h="151909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2400" b="0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Reflektanti tiks vērtēti  pēc iesūtītiem radošiem </a:t>
                      </a:r>
                      <a:r>
                        <a:rPr lang="lv-LV" sz="2400" b="0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darbiem un motivācijas vēstules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2400" b="0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Uzņemšanas </a:t>
                      </a:r>
                      <a:r>
                        <a:rPr lang="lv-LV" sz="2400" b="0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rezultātus veidos radošā darba vērtējums (kompozīcija, kolorīts, </a:t>
                      </a:r>
                      <a:r>
                        <a:rPr lang="lv-LV" sz="2400" b="0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u.c.), vērtējumi </a:t>
                      </a:r>
                      <a:r>
                        <a:rPr lang="lv-LV" sz="2400" b="0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izglītības </a:t>
                      </a:r>
                      <a:r>
                        <a:rPr lang="lv-LV" sz="2400" b="0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dokumentā mācību priekšmetos </a:t>
                      </a:r>
                      <a:r>
                        <a:rPr lang="lv-LV" sz="2400" b="0" i="0" kern="1200" baseline="0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L</a:t>
                      </a:r>
                      <a:r>
                        <a:rPr lang="lv-LV" sz="2400" b="0" i="0" kern="1200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atviešu valoda;</a:t>
                      </a:r>
                      <a:r>
                        <a:rPr lang="lv-LV" sz="2400" b="0" i="0" kern="1200" baseline="0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M</a:t>
                      </a:r>
                      <a:r>
                        <a:rPr lang="lv-LV" sz="2400" b="0" i="0" kern="1200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atemātika;</a:t>
                      </a:r>
                      <a:r>
                        <a:rPr lang="lv-LV" sz="2400" b="0" i="0" kern="1200" baseline="0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A</a:t>
                      </a:r>
                      <a:r>
                        <a:rPr lang="lv-LV" sz="2400" b="0" i="0" kern="1200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ngļu valoda.</a:t>
                      </a:r>
                      <a:endParaRPr lang="lv-LV" sz="2400" b="0" dirty="0" smtClean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2400" b="0" i="0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Izšķiroša rezultāta gadījumā tiek ņemti vērā iesūtītie un izvērtētie radošie darbi vai tiek ņemtas vērā mākslas profesionālās ievirzes izglītības sekmes.</a:t>
                      </a:r>
                      <a:endParaRPr lang="lv-LV" sz="2400" b="0" dirty="0">
                        <a:solidFill>
                          <a:schemeClr val="tx1"/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D7992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18527444"/>
                  </a:ext>
                </a:extLst>
              </a:tr>
              <a:tr h="85332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2400" b="0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1.aprīlis - 31.maijs, Uzņemšana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2400" b="0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30.jūnijs, Rezultātu paziņošana </a:t>
                      </a:r>
                      <a:endParaRPr lang="lv-LV" sz="2400" b="0" dirty="0">
                        <a:solidFill>
                          <a:schemeClr val="tx1"/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D7992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5208734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794412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>
          <a:xfrm>
            <a:off x="838200" y="927279"/>
            <a:ext cx="10515600" cy="763409"/>
          </a:xfrm>
        </p:spPr>
        <p:txBody>
          <a:bodyPr>
            <a:normAutofit fontScale="90000"/>
          </a:bodyPr>
          <a:lstStyle/>
          <a:p>
            <a:r>
              <a:rPr lang="lv-LV" sz="3100" dirty="0"/>
              <a:t>Valmieras Dizaina un mākslas vidusskola </a:t>
            </a:r>
            <a:br>
              <a:rPr lang="lv-LV" sz="3100" dirty="0"/>
            </a:br>
            <a:r>
              <a:rPr lang="lv-LV" sz="3100" u="sng" dirty="0">
                <a:hlinkClick r:id="rId2"/>
              </a:rPr>
              <a:t>https://www.vdmv.lv/uznemsana</a:t>
            </a:r>
            <a:r>
              <a:rPr lang="lv-LV" dirty="0"/>
              <a:t/>
            </a:r>
            <a:br>
              <a:rPr lang="lv-LV" dirty="0"/>
            </a:br>
            <a:endParaRPr lang="lv-LV" dirty="0"/>
          </a:p>
        </p:txBody>
      </p:sp>
      <p:graphicFrame>
        <p:nvGraphicFramePr>
          <p:cNvPr id="4" name="Satura vietturis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03551474"/>
              </p:ext>
            </p:extLst>
          </p:nvPr>
        </p:nvGraphicFramePr>
        <p:xfrm>
          <a:off x="631065" y="1854558"/>
          <a:ext cx="10844011" cy="442788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0844011">
                  <a:extLst>
                    <a:ext uri="{9D8B030D-6E8A-4147-A177-3AD203B41FA5}">
                      <a16:colId xmlns:a16="http://schemas.microsoft.com/office/drawing/2014/main" val="2816389419"/>
                    </a:ext>
                  </a:extLst>
                </a:gridCol>
              </a:tblGrid>
              <a:tr h="62738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2400" b="0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Iestājeksāmeni netiek </a:t>
                      </a:r>
                      <a:r>
                        <a:rPr lang="lv-LV" sz="2400" b="0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plānoti</a:t>
                      </a:r>
                    </a:p>
                  </a:txBody>
                  <a:tcPr marL="68580" marR="68580" marT="0" marB="0">
                    <a:solidFill>
                      <a:srgbClr val="B0D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2750224"/>
                  </a:ext>
                </a:extLst>
              </a:tr>
              <a:tr h="143004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2400" b="0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Uzņemšana notiek konkursa kārtībā, kura pamatā ir apliecības par pamatizglītību Sekmju izrakstā norādītie vērtējumi mācību priekšmetos pēc konkrētiem nosacījumiem, kas aprakstīti VDMV Izglītojamo uzņemšanas noteikumos.</a:t>
                      </a:r>
                      <a:endParaRPr lang="lv-LV" sz="2400" b="0" dirty="0">
                        <a:solidFill>
                          <a:schemeClr val="tx1"/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B0D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43424428"/>
                  </a:ext>
                </a:extLst>
              </a:tr>
              <a:tr h="2370451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lv-LV" sz="2400" b="0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14</a:t>
                      </a:r>
                      <a:r>
                        <a:rPr lang="lv-LV" sz="2400" b="0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. – 30. jūnijs, Uzņemšana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2400" b="0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9.jūlijs</a:t>
                      </a:r>
                      <a:r>
                        <a:rPr lang="lv-LV" sz="2400" b="0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, Rezultātu paziņošana</a:t>
                      </a:r>
                      <a:endParaRPr lang="lv-LV" sz="2400" b="0" dirty="0">
                        <a:solidFill>
                          <a:schemeClr val="tx1"/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B0D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7059425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875045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dizain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190</TotalTime>
  <Words>527</Words>
  <Application>Microsoft Office PowerPoint</Application>
  <PresentationFormat>Platekrāna</PresentationFormat>
  <Paragraphs>52</Paragraphs>
  <Slides>7</Slides>
  <Notes>0</Notes>
  <HiddenSlides>0</HiddenSlides>
  <MMClips>0</MMClips>
  <ScaleCrop>false</ScaleCrop>
  <HeadingPairs>
    <vt:vector size="6" baseType="variant">
      <vt:variant>
        <vt:lpstr>Lietotie fonti</vt:lpstr>
      </vt:variant>
      <vt:variant>
        <vt:i4>4</vt:i4>
      </vt:variant>
      <vt:variant>
        <vt:lpstr>Dizains</vt:lpstr>
      </vt:variant>
      <vt:variant>
        <vt:i4>1</vt:i4>
      </vt:variant>
      <vt:variant>
        <vt:lpstr>Slaidu virsraksti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Times New Roman</vt:lpstr>
      <vt:lpstr>Office dizains</vt:lpstr>
      <vt:lpstr>Iestājeksāmeni</vt:lpstr>
      <vt:lpstr>PIKC Nacionālā Mākslu vidusskola, Jaņa Rozentāla Mākslas skola Informācija: https://jrskola.lv/izglitiba/ </vt:lpstr>
      <vt:lpstr>PIKC Rīgas Dizaina un mākslas vidusskola https://www.rdmv.lv/lv/news/izglitiba/izglitojamo-uznemsana  </vt:lpstr>
      <vt:lpstr>PIKC Liepājas Mūzikas, mākslas un dizaina vidusskola https://lmmdv.edu.lv/iestajies-maksla-un-dizains </vt:lpstr>
      <vt:lpstr>Rēzeknes Mākslas un dizaina vidusskola Pašlaik tiek mainīta skolas mājas lapa, www.rmdv.lv</vt:lpstr>
      <vt:lpstr>PIKC Daugavpils Dizaina un mākslas vidusskola “Saules skola” https://saules.lv/lv/uznemsana </vt:lpstr>
      <vt:lpstr>Valmieras Dizaina un mākslas vidusskola  https://www.vdmv.lv/uznemsana </vt:lpstr>
    </vt:vector>
  </TitlesOfParts>
  <Company>Birojs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prezentācija</dc:title>
  <dc:creator>Kupca Ilze</dc:creator>
  <cp:lastModifiedBy>Kalve Mara</cp:lastModifiedBy>
  <cp:revision>15</cp:revision>
  <dcterms:created xsi:type="dcterms:W3CDTF">2021-03-09T19:49:54Z</dcterms:created>
  <dcterms:modified xsi:type="dcterms:W3CDTF">2021-04-29T12:15:38Z</dcterms:modified>
</cp:coreProperties>
</file>